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1"/>
  </p:notesMasterIdLst>
  <p:sldIdLst>
    <p:sldId id="256" r:id="rId2"/>
    <p:sldId id="266" r:id="rId3"/>
    <p:sldId id="267" r:id="rId4"/>
    <p:sldId id="268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5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5994-0CB2-40A2-8A38-3A5156DCB36A}" type="datetimeFigureOut">
              <a:rPr lang="ru-RU" smtClean="0"/>
              <a:t>30.11.2015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AD443-6AEC-46EF-B0D2-9829389E98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AD443-6AEC-46EF-B0D2-9829389E98A2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17541C-08D3-4A3F-9CE3-577E08C3BB55}" type="datetimeFigureOut">
              <a:rPr lang="uk-UA" smtClean="0"/>
              <a:pPr/>
              <a:t>30.11.2015</a:t>
            </a:fld>
            <a:endParaRPr lang="uk-UA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6334F0E-2FB6-4978-8965-76FBE83582A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06910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ЗАЯВЛЕННЯ КЛОПОТАНЬ ДО ВККСУ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СТРАТЕГІЯ ЗАХИСТУ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1520" y="692696"/>
            <a:ext cx="8126288" cy="5472608"/>
          </a:xfrm>
        </p:spPr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 dirty="0"/>
          </a:p>
        </p:txBody>
      </p:sp>
      <p:grpSp>
        <p:nvGrpSpPr>
          <p:cNvPr id="24597" name="Group 21"/>
          <p:cNvGrpSpPr>
            <a:grpSpLocks noChangeAspect="1"/>
          </p:cNvGrpSpPr>
          <p:nvPr/>
        </p:nvGrpSpPr>
        <p:grpSpPr bwMode="auto">
          <a:xfrm>
            <a:off x="413" y="620688"/>
            <a:ext cx="9143983" cy="5616517"/>
            <a:chOff x="1679" y="1724"/>
            <a:chExt cx="10867" cy="6634"/>
          </a:xfrm>
        </p:grpSpPr>
        <p:sp>
          <p:nvSpPr>
            <p:cNvPr id="24609" name="AutoShape 33"/>
            <p:cNvSpPr>
              <a:spLocks noChangeAspect="1" noChangeArrowheads="1" noTextEdit="1"/>
            </p:cNvSpPr>
            <p:nvPr/>
          </p:nvSpPr>
          <p:spPr bwMode="auto">
            <a:xfrm>
              <a:off x="3090" y="1894"/>
              <a:ext cx="7256" cy="523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8" name="Text Box 32"/>
            <p:cNvSpPr txBox="1">
              <a:spLocks noChangeArrowheads="1"/>
            </p:cNvSpPr>
            <p:nvPr/>
          </p:nvSpPr>
          <p:spPr bwMode="auto">
            <a:xfrm>
              <a:off x="4374" y="1724"/>
              <a:ext cx="4353" cy="10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ОТРИМАННЯ СКАРГИ</a:t>
              </a:r>
              <a:endPara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7" name="Line 31"/>
            <p:cNvSpPr>
              <a:spLocks noChangeShapeType="1"/>
            </p:cNvSpPr>
            <p:nvPr/>
          </p:nvSpPr>
          <p:spPr bwMode="auto">
            <a:xfrm flipH="1">
              <a:off x="6599" y="2745"/>
              <a:ext cx="2" cy="6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6" name="Text Box 30"/>
            <p:cNvSpPr txBox="1">
              <a:spLocks noChangeArrowheads="1"/>
            </p:cNvSpPr>
            <p:nvPr/>
          </p:nvSpPr>
          <p:spPr bwMode="auto">
            <a:xfrm>
              <a:off x="3861" y="3425"/>
              <a:ext cx="5391" cy="161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Особисте осмислення ступеню ризику</a:t>
              </a:r>
              <a:endPara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5" name="Line 29"/>
            <p:cNvSpPr>
              <a:spLocks noChangeShapeType="1"/>
            </p:cNvSpPr>
            <p:nvPr/>
          </p:nvSpPr>
          <p:spPr bwMode="auto">
            <a:xfrm flipH="1">
              <a:off x="2919" y="4871"/>
              <a:ext cx="95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4" name="Line 28"/>
            <p:cNvSpPr>
              <a:spLocks noChangeShapeType="1"/>
            </p:cNvSpPr>
            <p:nvPr/>
          </p:nvSpPr>
          <p:spPr bwMode="auto">
            <a:xfrm flipH="1">
              <a:off x="4459" y="5041"/>
              <a:ext cx="1" cy="1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3" name="Line 27"/>
            <p:cNvSpPr>
              <a:spLocks noChangeShapeType="1"/>
            </p:cNvSpPr>
            <p:nvPr/>
          </p:nvSpPr>
          <p:spPr bwMode="auto">
            <a:xfrm>
              <a:off x="9252" y="4786"/>
              <a:ext cx="1369" cy="8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2" name="Line 26"/>
            <p:cNvSpPr>
              <a:spLocks noChangeShapeType="1"/>
            </p:cNvSpPr>
            <p:nvPr/>
          </p:nvSpPr>
          <p:spPr bwMode="auto">
            <a:xfrm>
              <a:off x="6770" y="5041"/>
              <a:ext cx="0" cy="11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601" name="Text Box 25"/>
            <p:cNvSpPr txBox="1">
              <a:spLocks noChangeArrowheads="1"/>
            </p:cNvSpPr>
            <p:nvPr/>
          </p:nvSpPr>
          <p:spPr bwMode="auto">
            <a:xfrm>
              <a:off x="9252" y="5807"/>
              <a:ext cx="3294" cy="11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недбалість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00" name="Text Box 24"/>
            <p:cNvSpPr txBox="1">
              <a:spLocks noChangeArrowheads="1"/>
            </p:cNvSpPr>
            <p:nvPr/>
          </p:nvSpPr>
          <p:spPr bwMode="auto">
            <a:xfrm>
              <a:off x="1679" y="5551"/>
              <a:ext cx="1839" cy="7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32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вина</a:t>
              </a:r>
              <a:endPara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3347" y="6317"/>
              <a:ext cx="1968" cy="102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судова помилка</a:t>
              </a:r>
              <a:endPara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98" name="Text Box 22"/>
            <p:cNvSpPr txBox="1">
              <a:spLocks noChangeArrowheads="1"/>
            </p:cNvSpPr>
            <p:nvPr/>
          </p:nvSpPr>
          <p:spPr bwMode="auto">
            <a:xfrm>
              <a:off x="5401" y="6232"/>
              <a:ext cx="3850" cy="21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0" lang="uk-UA" sz="2800" b="1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відсутність </a:t>
              </a:r>
              <a:r>
                <a:rPr lang="uk-UA" sz="2800" b="1" i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порушен</a:t>
              </a:r>
              <a:r>
                <a:rPr lang="uk-UA" sz="2800" b="1" i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ь</a:t>
              </a:r>
              <a:endParaRPr lang="en-US" sz="28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endParaRP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uk-UA" sz="2800" b="1" i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(безпідставна </a:t>
              </a:r>
              <a:r>
                <a:rPr lang="uk-UA" sz="2800" b="1" i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скарга</a:t>
              </a:r>
              <a:r>
                <a:rPr lang="uk-UA" sz="2800" b="1" i="1" dirty="0" smtClean="0">
                  <a:latin typeface="Times New Roman" pitchFamily="18" charset="0"/>
                  <a:ea typeface="Times New Roman" pitchFamily="18" charset="0"/>
                  <a:cs typeface="Times New Roman" pitchFamily="18" charset="0"/>
                </a:rPr>
                <a:t>)</a:t>
              </a:r>
              <a:endParaRPr lang="uk-UA" sz="2800" b="1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СТРАТЕГІЯ ЗАХИСТУ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1331640" y="404664"/>
            <a:ext cx="6120680" cy="158417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Підстави для притягнення до дисциплінарної відповідальності, на які посилається скаржник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23528" y="2708920"/>
            <a:ext cx="3240360" cy="3672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Загальні клопотання</a:t>
            </a: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(без прив’язки до підстав для притягнення)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148064" y="2780928"/>
            <a:ext cx="3312368" cy="3672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Спеціальні клопотання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uk-UA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(можуть мати певні відмінності в залежності від підстав)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691680" y="2060848"/>
            <a:ext cx="288032" cy="43204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516216" y="2060848"/>
            <a:ext cx="288032" cy="43204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СТРАТЕГІЯ ЗАХИСТУ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475656" y="404664"/>
            <a:ext cx="6696744" cy="86409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ОЗНАКА ВИННОСТІ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467544" y="2276872"/>
            <a:ext cx="8496944" cy="41764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НЕДБАЛІСТЬ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=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≠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СУДОВА ПОМИЛКА?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C:\Users\samofalmm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348880"/>
            <a:ext cx="180637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ВИДИ КЛОПОТАНЬ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itchFamily="2" charset="2"/>
              <a:buChar char="q"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клопотання до прийняття рішення про відкриття дисциплінарної справи</a:t>
            </a:r>
          </a:p>
          <a:p>
            <a:pPr lvl="0"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клопотання до початку розгляду дисциплінарної справи</a:t>
            </a:r>
          </a:p>
          <a:p>
            <a:pPr algn="just">
              <a:buFont typeface="Wingdings" pitchFamily="2" charset="2"/>
              <a:buChar char="q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клопотання під час слухання дисциплінарної справи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Клопотання до прийняття рішення про відкриття дисциплінарної справи:</a:t>
            </a:r>
            <a:endParaRPr lang="uk-U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>
            <a:normAutofit fontScale="925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sz="3000" i="1" dirty="0" smtClean="0"/>
              <a:t>про отримання інформації щодо себе</a:t>
            </a:r>
            <a:endParaRPr lang="uk-UA" sz="3000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sz="3000" i="1" dirty="0" smtClean="0"/>
              <a:t>про ознайомлення з матеріалами перевірки</a:t>
            </a:r>
            <a:endParaRPr lang="uk-UA" sz="3000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sz="3000" i="1" dirty="0" smtClean="0"/>
              <a:t>про звернення ВККСУ до інших органів з метою отримання додаткових матеріалів (у випадку обґрунтованої  неможливості отримання таких доказів)</a:t>
            </a:r>
            <a:endParaRPr lang="uk-UA" sz="3000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sz="3000" i="1" dirty="0" smtClean="0"/>
              <a:t>про відвід члена ВККСУ (палати), який проводить перевірку</a:t>
            </a:r>
            <a:endParaRPr lang="uk-UA" sz="3000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sz="3000" i="1" dirty="0" smtClean="0"/>
              <a:t>про приєднання додаткових матеріалів, пояснень</a:t>
            </a:r>
            <a:endParaRPr lang="uk-UA" sz="3000" dirty="0" smtClean="0"/>
          </a:p>
          <a:p>
            <a:pPr algn="just">
              <a:buFont typeface="Wingdings" pitchFamily="2" charset="2"/>
              <a:buChar char="ü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Клопотання до початку розгляду дисциплінарної справи:</a:t>
            </a:r>
            <a:endParaRPr lang="uk-UA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uk-UA" i="1" dirty="0" smtClean="0"/>
              <a:t>про ознайомлення з матеріалами</a:t>
            </a:r>
            <a:endParaRPr lang="uk-UA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/>
              <a:t>про відвід члена Комісії (палати), який проводить перевірку </a:t>
            </a:r>
            <a:endParaRPr lang="uk-UA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/>
              <a:t>про витребування  додаткових доказів (аналогічні першій стадії)</a:t>
            </a:r>
            <a:endParaRPr lang="uk-UA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/>
              <a:t>про подання додаткових доказів </a:t>
            </a:r>
            <a:endParaRPr lang="uk-UA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/>
              <a:t>про проведення закритого засідання </a:t>
            </a:r>
            <a:endParaRPr lang="uk-UA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/>
              <a:t>про участь представника </a:t>
            </a:r>
            <a:endParaRPr lang="uk-UA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/>
              <a:t>про допит свідків</a:t>
            </a:r>
            <a:endParaRPr lang="uk-UA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/>
              <a:t>про виклик свідка (у разі неможливості самостійно забезпечити явку)</a:t>
            </a:r>
            <a:endParaRPr lang="uk-UA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/>
              <a:t>про запрошення інших осіб</a:t>
            </a:r>
            <a:endParaRPr lang="uk-UA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/>
              <a:t>про відкладення розгляду справи</a:t>
            </a:r>
            <a:endParaRPr lang="uk-UA" dirty="0" smtClean="0"/>
          </a:p>
          <a:p>
            <a:pPr algn="ctr">
              <a:buFont typeface="Wingdings" pitchFamily="2" charset="2"/>
              <a:buChar char="ü"/>
            </a:pP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Клопотання під час слухання дисциплінарної справи:</a:t>
            </a:r>
            <a:endParaRPr lang="uk-UA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447800"/>
            <a:ext cx="7602048" cy="4800600"/>
          </a:xfrm>
        </p:spPr>
        <p:txBody>
          <a:bodyPr/>
          <a:lstStyle/>
          <a:p>
            <a:pPr lvl="0" algn="just">
              <a:buFont typeface="Wingdings" pitchFamily="2" charset="2"/>
              <a:buChar char="Ø"/>
            </a:pPr>
            <a:endParaRPr lang="uk-UA" i="1" dirty="0" smtClean="0"/>
          </a:p>
          <a:p>
            <a:pPr lvl="0" algn="just">
              <a:buFont typeface="Wingdings" pitchFamily="2" charset="2"/>
              <a:buChar char="Ø"/>
            </a:pPr>
            <a:endParaRPr lang="uk-UA" i="1" dirty="0" smtClean="0"/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клопотання, зазначені вище, у випадку їх незаявлення до засідання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про оголошення перерви для додаткової підготовки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про проведення додаткової перевірки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ВИСНОВКИ: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перелік клопотань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НЕ є вичерпним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algn="just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основне завдання при заявленні клопотань –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побудова лінії захисту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вироблення тактики поведінки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основна мета заявлення клопотань - 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доказування невинуватості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основна ознака клопотань –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обґрунтованість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279</TotalTime>
  <Words>272</Words>
  <Application>Microsoft Office PowerPoint</Application>
  <PresentationFormat>Экран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ЗАЯВЛЕННЯ КЛОПОТАНЬ ДО ВККСУ</vt:lpstr>
      <vt:lpstr>СТРАТЕГІЯ ЗАХИСТУ</vt:lpstr>
      <vt:lpstr>СТРАТЕГІЯ ЗАХИСТУ</vt:lpstr>
      <vt:lpstr>СТРАТЕГІЯ ЗАХИСТУ</vt:lpstr>
      <vt:lpstr>ВИДИ КЛОПОТАНЬ</vt:lpstr>
      <vt:lpstr>Клопотання до прийняття рішення про відкриття дисциплінарної справи:</vt:lpstr>
      <vt:lpstr>Клопотання до початку розгляду дисциплінарної справи:</vt:lpstr>
      <vt:lpstr>Клопотання під час слухання дисциплінарної справи:</vt:lpstr>
      <vt:lpstr>ВИСНОВКИ: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судді до розгляду дисциплінарної справи</dc:title>
  <dc:creator>samofalmm</dc:creator>
  <cp:lastModifiedBy>1</cp:lastModifiedBy>
  <cp:revision>29</cp:revision>
  <dcterms:created xsi:type="dcterms:W3CDTF">2015-07-03T08:59:10Z</dcterms:created>
  <dcterms:modified xsi:type="dcterms:W3CDTF">2015-11-30T15:31:11Z</dcterms:modified>
</cp:coreProperties>
</file>